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20FB7-6016-2049-A4F7-AB1293801A64}"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C0BF7-E317-E744-A335-011F6A3EF1C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a:t>Rubella weekly incidence rates for all states combined (Top panel) and for each state separately ordered by US Epidemiological region (Color diagram). Black indicates the absence of data. The vertical red line indicates the year of licensure (1969) of the rubella live attenuated vaccine.</a:t>
            </a:r>
          </a:p>
        </p:txBody>
      </p:sp>
      <p:sp>
        <p:nvSpPr>
          <p:cNvPr id="21508" name="Slide Number Placeholder 3"/>
          <p:cNvSpPr>
            <a:spLocks noGrp="1"/>
          </p:cNvSpPr>
          <p:nvPr>
            <p:ph type="sldNum" sz="quarter" idx="5"/>
          </p:nvPr>
        </p:nvSpPr>
        <p:spPr bwMode="auto">
          <a:noFill/>
          <a:ln>
            <a:miter lim="800000"/>
            <a:headEnd/>
            <a:tailEnd/>
          </a:ln>
        </p:spPr>
        <p:txBody>
          <a:bodyPr/>
          <a:lstStyle/>
          <a:p>
            <a:fld id="{0D8E4F4D-8B14-1E4D-9CE2-B992FFCF5F5E}"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BC313-3B8F-B248-8921-ABBA302C6B8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BC313-3B8F-B248-8921-ABBA302C6B8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BC313-3B8F-B248-8921-ABBA302C6B8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BC313-3B8F-B248-8921-ABBA302C6B8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BC313-3B8F-B248-8921-ABBA302C6B8F}"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BC313-3B8F-B248-8921-ABBA302C6B8F}"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BC313-3B8F-B248-8921-ABBA302C6B8F}"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BC313-3B8F-B248-8921-ABBA302C6B8F}"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BC313-3B8F-B248-8921-ABBA302C6B8F}"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C313-3B8F-B248-8921-ABBA302C6B8F}"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C313-3B8F-B248-8921-ABBA302C6B8F}"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5E02B8-72C4-3848-A3B6-567AA81FA7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BC313-3B8F-B248-8921-ABBA302C6B8F}"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E02B8-72C4-3848-A3B6-567AA81FA7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3" descr="C:\Users\wav10\Vanpanhuis\Research\Manuscripts\In_progress\Tycho_impactvaccines\Figures\Revision\Rubella_heatsup.jpeg"/>
          <p:cNvPicPr>
            <a:picLocks noChangeAspect="1" noChangeArrowheads="1"/>
          </p:cNvPicPr>
          <p:nvPr/>
        </p:nvPicPr>
        <p:blipFill>
          <a:blip r:embed="rId3"/>
          <a:srcRect/>
          <a:stretch>
            <a:fillRect/>
          </a:stretch>
        </p:blipFill>
        <p:spPr bwMode="auto">
          <a:xfrm>
            <a:off x="1676400" y="106363"/>
            <a:ext cx="6667500" cy="6675437"/>
          </a:xfrm>
          <a:prstGeom prst="rect">
            <a:avLst/>
          </a:prstGeom>
          <a:noFill/>
          <a:ln w="9525">
            <a:noFill/>
            <a:miter lim="800000"/>
            <a:headEnd/>
            <a:tailEnd/>
          </a:ln>
        </p:spPr>
      </p:pic>
      <p:sp>
        <p:nvSpPr>
          <p:cNvPr id="10243" name="TextBox 26"/>
          <p:cNvSpPr txBox="1">
            <a:spLocks noChangeArrowheads="1"/>
          </p:cNvSpPr>
          <p:nvPr/>
        </p:nvSpPr>
        <p:spPr bwMode="auto">
          <a:xfrm>
            <a:off x="5181600" y="439738"/>
            <a:ext cx="1905000" cy="461962"/>
          </a:xfrm>
          <a:prstGeom prst="rect">
            <a:avLst/>
          </a:prstGeom>
          <a:noFill/>
          <a:ln w="9525">
            <a:noFill/>
            <a:miter lim="800000"/>
            <a:headEnd/>
            <a:tailEnd/>
          </a:ln>
        </p:spPr>
        <p:txBody>
          <a:bodyPr>
            <a:prstTxWarp prst="textNoShape">
              <a:avLst/>
            </a:prstTxWarp>
            <a:spAutoFit/>
          </a:bodyPr>
          <a:lstStyle/>
          <a:p>
            <a:r>
              <a:rPr lang="en-US" sz="2400"/>
              <a:t>Rubella</a:t>
            </a:r>
          </a:p>
        </p:txBody>
      </p:sp>
      <p:sp>
        <p:nvSpPr>
          <p:cNvPr id="10244" name="TextBox 10"/>
          <p:cNvSpPr txBox="1">
            <a:spLocks noChangeArrowheads="1"/>
          </p:cNvSpPr>
          <p:nvPr/>
        </p:nvSpPr>
        <p:spPr bwMode="auto">
          <a:xfrm rot="5400000">
            <a:off x="7058819" y="3739356"/>
            <a:ext cx="2438400" cy="293688"/>
          </a:xfrm>
          <a:prstGeom prst="rect">
            <a:avLst/>
          </a:prstGeom>
          <a:noFill/>
          <a:ln w="9525">
            <a:noFill/>
            <a:miter lim="800000"/>
            <a:headEnd/>
            <a:tailEnd/>
          </a:ln>
        </p:spPr>
        <p:txBody>
          <a:bodyPr>
            <a:prstTxWarp prst="textNoShape">
              <a:avLst/>
            </a:prstTxWarp>
            <a:spAutoFit/>
          </a:bodyPr>
          <a:lstStyle/>
          <a:p>
            <a:r>
              <a:rPr lang="en-US" sz="1300"/>
              <a:t>Incidence rates (/100,000)</a:t>
            </a:r>
          </a:p>
        </p:txBody>
      </p:sp>
      <p:pic>
        <p:nvPicPr>
          <p:cNvPr id="10245" name="Picture 5" descr="C:\Users\wav10\Documents\My Box Files\ProjectTycho\Logo\ProjectTycho_mark_planets_color_large.jpg"/>
          <p:cNvPicPr>
            <a:picLocks noChangeAspect="1" noChangeArrowheads="1"/>
          </p:cNvPicPr>
          <p:nvPr/>
        </p:nvPicPr>
        <p:blipFill>
          <a:blip r:embed="rId4"/>
          <a:srcRect/>
          <a:stretch>
            <a:fillRect/>
          </a:stretch>
        </p:blipFill>
        <p:spPr bwMode="auto">
          <a:xfrm>
            <a:off x="131763" y="152400"/>
            <a:ext cx="1362075" cy="914400"/>
          </a:xfrm>
          <a:prstGeom prst="rect">
            <a:avLst/>
          </a:prstGeom>
          <a:noFill/>
          <a:ln w="9525">
            <a:noFill/>
            <a:miter lim="800000"/>
            <a:headEnd/>
            <a:tailEnd/>
          </a:ln>
        </p:spPr>
      </p:pic>
      <p:sp>
        <p:nvSpPr>
          <p:cNvPr id="10246" name="TextBox 6"/>
          <p:cNvSpPr txBox="1">
            <a:spLocks noChangeArrowheads="1"/>
          </p:cNvSpPr>
          <p:nvPr/>
        </p:nvSpPr>
        <p:spPr bwMode="auto">
          <a:xfrm>
            <a:off x="131763" y="6513513"/>
            <a:ext cx="4186237" cy="246062"/>
          </a:xfrm>
          <a:prstGeom prst="rect">
            <a:avLst/>
          </a:prstGeom>
          <a:noFill/>
          <a:ln w="9525">
            <a:noFill/>
            <a:miter lim="800000"/>
            <a:headEnd/>
            <a:tailEnd/>
          </a:ln>
        </p:spPr>
        <p:txBody>
          <a:bodyPr>
            <a:prstTxWarp prst="textNoShape">
              <a:avLst/>
            </a:prstTxWarp>
            <a:spAutoFit/>
          </a:bodyPr>
          <a:lstStyle/>
          <a:p>
            <a:r>
              <a:rPr lang="en-US" sz="1000" i="1"/>
              <a:t>Van Panhuis WG, et.al., NEJM 2013 Nov 28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Words>
  <Application>Microsoft Macintosh PowerPoint</Application>
  <PresentationFormat>On-screen Show (4:3)</PresentationFormat>
  <Paragraphs>5</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Cross</dc:creator>
  <cp:lastModifiedBy>Anne Cross</cp:lastModifiedBy>
  <cp:revision>1</cp:revision>
  <dcterms:created xsi:type="dcterms:W3CDTF">2013-11-08T18:25:13Z</dcterms:created>
  <dcterms:modified xsi:type="dcterms:W3CDTF">2013-11-08T18:25:22Z</dcterms:modified>
</cp:coreProperties>
</file>