
<file path=[Content_Types].xml><?xml version="1.0" encoding="utf-8"?>
<Types xmlns="http://schemas.openxmlformats.org/package/2006/content-types">
  <Override PartName="/docProps/core.xml" ContentType="application/vnd.openxmlformats-package.core-properties+xml"/>
  <Default Extension="rels" ContentType="application/vnd.openxmlformats-package.relationships+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docProps/app.xml" ContentType="application/vnd.openxmlformats-officedocument.extended-properties+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theme/theme2.xml" ContentType="application/vnd.openxmlformats-officedocument.theme+xml"/>
  <Override PartName="/ppt/viewProps.xml" ContentType="application/vnd.openxmlformats-officedocument.presentationml.viewProps+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2.xml" ContentType="application/vnd.openxmlformats-officedocument.presentationml.slideLayout+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slideLayouts/slideLayout4.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3"/>
  </p:notesMasterIdLst>
  <p:sldIdLst>
    <p:sldId id="257"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napToObjects="1">
      <p:cViewPr varScale="1">
        <p:scale>
          <a:sx n="154" d="100"/>
          <a:sy n="154" d="100"/>
        </p:scale>
        <p:origin x="-1144"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CF5BFC-D705-644D-8280-40F0304AD949}" type="datetimeFigureOut">
              <a:rPr lang="en-US" smtClean="0"/>
              <a:t>11/8/13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9FBBB4-BA6A-274E-82A6-99624332BDF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a:lstStyle/>
          <a:p>
            <a:pPr eaLnBrk="1" hangingPunct="1">
              <a:spcBef>
                <a:spcPct val="0"/>
              </a:spcBef>
            </a:pPr>
            <a:r>
              <a:rPr lang="en-US"/>
              <a:t>Polio weekly incidence rates for all states combined (Top panel) and for each state separately ordered by US Epidemiological region (Color diagram). Black indicates the absence of data. The vertical red line indicates the year of licensure (1955) of the Salk inactivated polio vaccine.</a:t>
            </a:r>
          </a:p>
        </p:txBody>
      </p:sp>
      <p:sp>
        <p:nvSpPr>
          <p:cNvPr id="16388" name="Slide Number Placeholder 3"/>
          <p:cNvSpPr>
            <a:spLocks noGrp="1"/>
          </p:cNvSpPr>
          <p:nvPr>
            <p:ph type="sldNum" sz="quarter" idx="5"/>
          </p:nvPr>
        </p:nvSpPr>
        <p:spPr bwMode="auto">
          <a:noFill/>
          <a:ln>
            <a:miter lim="800000"/>
            <a:headEnd/>
            <a:tailEnd/>
          </a:ln>
        </p:spPr>
        <p:txBody>
          <a:bodyPr/>
          <a:lstStyle/>
          <a:p>
            <a:fld id="{0E008E6A-9748-0048-86CF-DC4C39526E2A}" type="slidenum">
              <a:rPr lang="en-US"/>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3A3D38-A5EF-9E43-B89A-4805E3765ADC}" type="datetimeFigureOut">
              <a:rPr lang="en-US" smtClean="0"/>
              <a:t>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48E0A-43D8-F545-BDC5-B9269A8134E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3A3D38-A5EF-9E43-B89A-4805E3765ADC}" type="datetimeFigureOut">
              <a:rPr lang="en-US" smtClean="0"/>
              <a:t>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48E0A-43D8-F545-BDC5-B9269A8134E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3A3D38-A5EF-9E43-B89A-4805E3765ADC}" type="datetimeFigureOut">
              <a:rPr lang="en-US" smtClean="0"/>
              <a:t>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48E0A-43D8-F545-BDC5-B9269A8134E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3A3D38-A5EF-9E43-B89A-4805E3765ADC}" type="datetimeFigureOut">
              <a:rPr lang="en-US" smtClean="0"/>
              <a:t>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48E0A-43D8-F545-BDC5-B9269A8134E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3A3D38-A5EF-9E43-B89A-4805E3765ADC}" type="datetimeFigureOut">
              <a:rPr lang="en-US" smtClean="0"/>
              <a:t>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48E0A-43D8-F545-BDC5-B9269A8134E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3A3D38-A5EF-9E43-B89A-4805E3765ADC}" type="datetimeFigureOut">
              <a:rPr lang="en-US" smtClean="0"/>
              <a:t>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A48E0A-43D8-F545-BDC5-B9269A8134E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3A3D38-A5EF-9E43-B89A-4805E3765ADC}" type="datetimeFigureOut">
              <a:rPr lang="en-US" smtClean="0"/>
              <a:t>11/8/13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A48E0A-43D8-F545-BDC5-B9269A8134E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3A3D38-A5EF-9E43-B89A-4805E3765ADC}" type="datetimeFigureOut">
              <a:rPr lang="en-US" smtClean="0"/>
              <a:t>11/8/13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A48E0A-43D8-F545-BDC5-B9269A8134E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3A3D38-A5EF-9E43-B89A-4805E3765ADC}" type="datetimeFigureOut">
              <a:rPr lang="en-US" smtClean="0"/>
              <a:t>11/8/13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A48E0A-43D8-F545-BDC5-B9269A8134E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3A3D38-A5EF-9E43-B89A-4805E3765ADC}" type="datetimeFigureOut">
              <a:rPr lang="en-US" smtClean="0"/>
              <a:t>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A48E0A-43D8-F545-BDC5-B9269A8134E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3A3D38-A5EF-9E43-B89A-4805E3765ADC}" type="datetimeFigureOut">
              <a:rPr lang="en-US" smtClean="0"/>
              <a:t>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A48E0A-43D8-F545-BDC5-B9269A8134E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3A3D38-A5EF-9E43-B89A-4805E3765ADC}" type="datetimeFigureOut">
              <a:rPr lang="en-US" smtClean="0"/>
              <a:t>11/8/13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A48E0A-43D8-F545-BDC5-B9269A8134E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
          <p:cNvGrpSpPr>
            <a:grpSpLocks/>
          </p:cNvGrpSpPr>
          <p:nvPr/>
        </p:nvGrpSpPr>
        <p:grpSpPr bwMode="auto">
          <a:xfrm>
            <a:off x="1403350" y="147638"/>
            <a:ext cx="6837363" cy="6699250"/>
            <a:chOff x="1403866" y="148244"/>
            <a:chExt cx="6837506" cy="6699250"/>
          </a:xfrm>
        </p:grpSpPr>
        <p:pic>
          <p:nvPicPr>
            <p:cNvPr id="5125" name="Picture 7" descr="C:\Users\wav10\Vanpanhuis\Research\Manuscripts\In_progress\Tycho_impactvaccines\Figures\Revision\Polio_heatsup.jpeg"/>
            <p:cNvPicPr>
              <a:picLocks noChangeAspect="1" noChangeArrowheads="1"/>
            </p:cNvPicPr>
            <p:nvPr/>
          </p:nvPicPr>
          <p:blipFill>
            <a:blip r:embed="rId3"/>
            <a:srcRect/>
            <a:stretch>
              <a:fillRect/>
            </a:stretch>
          </p:blipFill>
          <p:spPr bwMode="auto">
            <a:xfrm>
              <a:off x="1403866" y="148244"/>
              <a:ext cx="6691312" cy="6699250"/>
            </a:xfrm>
            <a:prstGeom prst="rect">
              <a:avLst/>
            </a:prstGeom>
            <a:noFill/>
            <a:ln w="9525">
              <a:noFill/>
              <a:miter lim="800000"/>
              <a:headEnd/>
              <a:tailEnd/>
            </a:ln>
          </p:spPr>
        </p:pic>
        <p:sp>
          <p:nvSpPr>
            <p:cNvPr id="5126" name="TextBox 1"/>
            <p:cNvSpPr txBox="1">
              <a:spLocks noChangeArrowheads="1"/>
            </p:cNvSpPr>
            <p:nvPr/>
          </p:nvSpPr>
          <p:spPr bwMode="auto">
            <a:xfrm>
              <a:off x="5961578" y="453044"/>
              <a:ext cx="1143000" cy="461963"/>
            </a:xfrm>
            <a:prstGeom prst="rect">
              <a:avLst/>
            </a:prstGeom>
            <a:noFill/>
            <a:ln w="9525">
              <a:noFill/>
              <a:miter lim="800000"/>
              <a:headEnd/>
              <a:tailEnd/>
            </a:ln>
          </p:spPr>
          <p:txBody>
            <a:bodyPr>
              <a:prstTxWarp prst="textNoShape">
                <a:avLst/>
              </a:prstTxWarp>
              <a:spAutoFit/>
            </a:bodyPr>
            <a:lstStyle/>
            <a:p>
              <a:r>
                <a:rPr lang="en-US" sz="2400"/>
                <a:t>Polio</a:t>
              </a:r>
            </a:p>
          </p:txBody>
        </p:sp>
        <p:sp>
          <p:nvSpPr>
            <p:cNvPr id="5127" name="TextBox 10"/>
            <p:cNvSpPr txBox="1">
              <a:spLocks noChangeArrowheads="1"/>
            </p:cNvSpPr>
            <p:nvPr/>
          </p:nvSpPr>
          <p:spPr bwMode="auto">
            <a:xfrm rot="5400000">
              <a:off x="6950100" y="3742084"/>
              <a:ext cx="2290156" cy="292388"/>
            </a:xfrm>
            <a:prstGeom prst="rect">
              <a:avLst/>
            </a:prstGeom>
            <a:noFill/>
            <a:ln w="9525">
              <a:noFill/>
              <a:miter lim="800000"/>
              <a:headEnd/>
              <a:tailEnd/>
            </a:ln>
          </p:spPr>
          <p:txBody>
            <a:bodyPr>
              <a:prstTxWarp prst="textNoShape">
                <a:avLst/>
              </a:prstTxWarp>
              <a:spAutoFit/>
            </a:bodyPr>
            <a:lstStyle/>
            <a:p>
              <a:r>
                <a:rPr lang="en-US" sz="1300"/>
                <a:t>Incidence rates (/100,000)</a:t>
              </a:r>
            </a:p>
          </p:txBody>
        </p:sp>
      </p:grpSp>
      <p:pic>
        <p:nvPicPr>
          <p:cNvPr id="5123" name="Picture 6" descr="C:\Users\wav10\Documents\My Box Files\ProjectTycho\Logo\ProjectTycho_mark_planets_color_large.jpg"/>
          <p:cNvPicPr>
            <a:picLocks noChangeAspect="1" noChangeArrowheads="1"/>
          </p:cNvPicPr>
          <p:nvPr/>
        </p:nvPicPr>
        <p:blipFill>
          <a:blip r:embed="rId4"/>
          <a:srcRect/>
          <a:stretch>
            <a:fillRect/>
          </a:stretch>
        </p:blipFill>
        <p:spPr bwMode="auto">
          <a:xfrm>
            <a:off x="131763" y="152400"/>
            <a:ext cx="1362075" cy="914400"/>
          </a:xfrm>
          <a:prstGeom prst="rect">
            <a:avLst/>
          </a:prstGeom>
          <a:noFill/>
          <a:ln w="9525">
            <a:noFill/>
            <a:miter lim="800000"/>
            <a:headEnd/>
            <a:tailEnd/>
          </a:ln>
        </p:spPr>
      </p:pic>
      <p:sp>
        <p:nvSpPr>
          <p:cNvPr id="5124" name="TextBox 14"/>
          <p:cNvSpPr txBox="1">
            <a:spLocks noChangeArrowheads="1"/>
          </p:cNvSpPr>
          <p:nvPr/>
        </p:nvSpPr>
        <p:spPr bwMode="auto">
          <a:xfrm>
            <a:off x="131763" y="6513513"/>
            <a:ext cx="4186237" cy="246062"/>
          </a:xfrm>
          <a:prstGeom prst="rect">
            <a:avLst/>
          </a:prstGeom>
          <a:noFill/>
          <a:ln w="9525">
            <a:noFill/>
            <a:miter lim="800000"/>
            <a:headEnd/>
            <a:tailEnd/>
          </a:ln>
        </p:spPr>
        <p:txBody>
          <a:bodyPr>
            <a:prstTxWarp prst="textNoShape">
              <a:avLst/>
            </a:prstTxWarp>
            <a:spAutoFit/>
          </a:bodyPr>
          <a:lstStyle/>
          <a:p>
            <a:r>
              <a:rPr lang="en-US" sz="1000" i="1"/>
              <a:t>Van Panhuis WG, et.al., NEJM 2013 Nov 28</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72</Words>
  <Application>Microsoft Macintosh PowerPoint</Application>
  <PresentationFormat>On-screen Show (4:3)</PresentationFormat>
  <Paragraphs>5</Paragraphs>
  <Slides>1</Slides>
  <Notes>1</Notes>
  <HiddenSlides>0</HiddenSlides>
  <MMClips>0</MMClips>
  <ScaleCrop>false</ScaleCrop>
  <HeadingPairs>
    <vt:vector size="4" baseType="variant">
      <vt:variant>
        <vt:lpstr>Design Template</vt:lpstr>
      </vt:variant>
      <vt:variant>
        <vt:i4>1</vt:i4>
      </vt:variant>
      <vt:variant>
        <vt:lpstr>Slide Titles</vt:lpstr>
      </vt:variant>
      <vt:variant>
        <vt:i4>1</vt:i4>
      </vt:variant>
    </vt:vector>
  </HeadingPairs>
  <TitlesOfParts>
    <vt:vector size="2" baseType="lpstr">
      <vt:lpstr>Office Theme</vt:lpstr>
      <vt:lpstr>Slide 1</vt:lpstr>
    </vt:vector>
  </TitlesOfParts>
  <Company>University of Pittsburgh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Anne Cross</dc:creator>
  <cp:lastModifiedBy>Anne Cross</cp:lastModifiedBy>
  <cp:revision>1</cp:revision>
  <dcterms:created xsi:type="dcterms:W3CDTF">2013-11-08T18:23:58Z</dcterms:created>
  <dcterms:modified xsi:type="dcterms:W3CDTF">2013-11-08T18:24:07Z</dcterms:modified>
</cp:coreProperties>
</file>