
<file path=[Content_Types].xml><?xml version="1.0" encoding="utf-8"?>
<Types xmlns="http://schemas.openxmlformats.org/package/2006/content-types">
  <Override PartName="/docProps/core.xml" ContentType="application/vnd.openxmlformats-package.core-properties+xml"/>
  <Default Extension="rels" ContentType="application/vnd.openxmlformats-package.relationships+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docProps/app.xml" ContentType="application/vnd.openxmlformats-officedocument.extended-properties+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theme/theme2.xml" ContentType="application/vnd.openxmlformats-officedocument.theme+xml"/>
  <Override PartName="/ppt/viewProps.xml" ContentType="application/vnd.openxmlformats-officedocument.presentationml.viewProps+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2.xml" ContentType="application/vnd.openxmlformats-officedocument.presentationml.slideLayout+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slideLayouts/slideLayout4.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3"/>
  </p:notesMasterIdLst>
  <p:sldIdLst>
    <p:sldId id="257"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napToObjects="1">
      <p:cViewPr varScale="1">
        <p:scale>
          <a:sx n="154" d="100"/>
          <a:sy n="154" d="100"/>
        </p:scale>
        <p:origin x="-1144"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464F54-02F1-4245-A7A6-D80A416F6DB9}" type="datetimeFigureOut">
              <a:rPr lang="en-US" smtClean="0"/>
              <a:t>11/8/13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2242AA-5697-4D46-9482-BDF3A13B6AE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a:lstStyle/>
          <a:p>
            <a:r>
              <a:rPr lang="en-US"/>
              <a:t>The history of weekly disease reporting in the United States since the start in 1888 until the present (2012). Each concentric circle represents a decade, starting with 1888 in the center. No single disease was reported at weekly intervals throughout the entire period, and for many diseases, the type of reports changed over time, as represented by different colors: red represents reports of deaths, and other colors represent reports of cases in different numbers of disease categories (e.g., hepatitis A and B) as follows: black, 1 category; green, 2; blue, 3; and orange, more than 3. </a:t>
            </a:r>
          </a:p>
        </p:txBody>
      </p:sp>
      <p:sp>
        <p:nvSpPr>
          <p:cNvPr id="13316" name="Slide Number Placeholder 3"/>
          <p:cNvSpPr>
            <a:spLocks noGrp="1"/>
          </p:cNvSpPr>
          <p:nvPr>
            <p:ph type="sldNum" sz="quarter" idx="5"/>
          </p:nvPr>
        </p:nvSpPr>
        <p:spPr bwMode="auto">
          <a:noFill/>
          <a:ln>
            <a:miter lim="800000"/>
            <a:headEnd/>
            <a:tailEnd/>
          </a:ln>
        </p:spPr>
        <p:txBody>
          <a:bodyPr/>
          <a:lstStyle/>
          <a:p>
            <a:fld id="{08DE1485-5BB7-0340-963F-6D964635243B}" type="slidenum">
              <a:rPr lang="en-US"/>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9F2EBD-794F-5841-AE26-679D3268DA34}" type="datetimeFigureOut">
              <a:rPr lang="en-US" smtClean="0"/>
              <a:t>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9479B-1B02-D343-84A7-4AE6CF36640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9F2EBD-794F-5841-AE26-679D3268DA34}" type="datetimeFigureOut">
              <a:rPr lang="en-US" smtClean="0"/>
              <a:t>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9479B-1B02-D343-84A7-4AE6CF36640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9F2EBD-794F-5841-AE26-679D3268DA34}" type="datetimeFigureOut">
              <a:rPr lang="en-US" smtClean="0"/>
              <a:t>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9479B-1B02-D343-84A7-4AE6CF36640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9F2EBD-794F-5841-AE26-679D3268DA34}" type="datetimeFigureOut">
              <a:rPr lang="en-US" smtClean="0"/>
              <a:t>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9479B-1B02-D343-84A7-4AE6CF36640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9F2EBD-794F-5841-AE26-679D3268DA34}" type="datetimeFigureOut">
              <a:rPr lang="en-US" smtClean="0"/>
              <a:t>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9479B-1B02-D343-84A7-4AE6CF36640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9F2EBD-794F-5841-AE26-679D3268DA34}" type="datetimeFigureOut">
              <a:rPr lang="en-US" smtClean="0"/>
              <a:t>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E9479B-1B02-D343-84A7-4AE6CF36640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9F2EBD-794F-5841-AE26-679D3268DA34}" type="datetimeFigureOut">
              <a:rPr lang="en-US" smtClean="0"/>
              <a:t>11/8/13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E9479B-1B02-D343-84A7-4AE6CF36640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9F2EBD-794F-5841-AE26-679D3268DA34}" type="datetimeFigureOut">
              <a:rPr lang="en-US" smtClean="0"/>
              <a:t>11/8/13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E9479B-1B02-D343-84A7-4AE6CF36640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9F2EBD-794F-5841-AE26-679D3268DA34}" type="datetimeFigureOut">
              <a:rPr lang="en-US" smtClean="0"/>
              <a:t>11/8/13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E9479B-1B02-D343-84A7-4AE6CF36640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9F2EBD-794F-5841-AE26-679D3268DA34}" type="datetimeFigureOut">
              <a:rPr lang="en-US" smtClean="0"/>
              <a:t>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E9479B-1B02-D343-84A7-4AE6CF36640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9F2EBD-794F-5841-AE26-679D3268DA34}" type="datetimeFigureOut">
              <a:rPr lang="en-US" smtClean="0"/>
              <a:t>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E9479B-1B02-D343-84A7-4AE6CF36640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9F2EBD-794F-5841-AE26-679D3268DA34}" type="datetimeFigureOut">
              <a:rPr lang="en-US" smtClean="0"/>
              <a:t>11/8/13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E9479B-1B02-D343-84A7-4AE6CF36640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Rectangle 9"/>
          <p:cNvSpPr/>
          <p:nvPr/>
        </p:nvSpPr>
        <p:spPr bwMode="auto">
          <a:xfrm>
            <a:off x="1066800" y="1143000"/>
            <a:ext cx="457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pic>
        <p:nvPicPr>
          <p:cNvPr id="2051" name="Picture 8"/>
          <p:cNvPicPr>
            <a:picLocks noChangeAspect="1" noChangeArrowheads="1"/>
          </p:cNvPicPr>
          <p:nvPr/>
        </p:nvPicPr>
        <p:blipFill>
          <a:blip r:embed="rId3"/>
          <a:srcRect/>
          <a:stretch>
            <a:fillRect/>
          </a:stretch>
        </p:blipFill>
        <p:spPr bwMode="auto">
          <a:xfrm>
            <a:off x="681038" y="541338"/>
            <a:ext cx="7315200" cy="5659437"/>
          </a:xfrm>
          <a:prstGeom prst="rect">
            <a:avLst/>
          </a:prstGeom>
          <a:noFill/>
          <a:ln w="9525">
            <a:noFill/>
            <a:miter lim="800000"/>
            <a:headEnd/>
            <a:tailEnd/>
          </a:ln>
        </p:spPr>
      </p:pic>
      <p:sp>
        <p:nvSpPr>
          <p:cNvPr id="3" name="Rounded Rectangle 2"/>
          <p:cNvSpPr/>
          <p:nvPr/>
        </p:nvSpPr>
        <p:spPr>
          <a:xfrm>
            <a:off x="7219950" y="5457825"/>
            <a:ext cx="304800" cy="1524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11" name="Rounded Rectangle 10"/>
          <p:cNvSpPr/>
          <p:nvPr/>
        </p:nvSpPr>
        <p:spPr>
          <a:xfrm>
            <a:off x="6248400" y="5703888"/>
            <a:ext cx="304800" cy="1524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13" name="Rounded Rectangle 12"/>
          <p:cNvSpPr/>
          <p:nvPr/>
        </p:nvSpPr>
        <p:spPr>
          <a:xfrm>
            <a:off x="6248400" y="6151563"/>
            <a:ext cx="304800" cy="152400"/>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2055" name="TextBox 3"/>
          <p:cNvSpPr txBox="1">
            <a:spLocks noChangeArrowheads="1"/>
          </p:cNvSpPr>
          <p:nvPr/>
        </p:nvSpPr>
        <p:spPr bwMode="auto">
          <a:xfrm>
            <a:off x="7537450" y="5410200"/>
            <a:ext cx="1358900" cy="276225"/>
          </a:xfrm>
          <a:prstGeom prst="rect">
            <a:avLst/>
          </a:prstGeom>
          <a:noFill/>
          <a:ln w="9525">
            <a:noFill/>
            <a:miter lim="800000"/>
            <a:headEnd/>
            <a:tailEnd/>
          </a:ln>
        </p:spPr>
        <p:txBody>
          <a:bodyPr>
            <a:prstTxWarp prst="textNoShape">
              <a:avLst/>
            </a:prstTxWarp>
            <a:spAutoFit/>
          </a:bodyPr>
          <a:lstStyle/>
          <a:p>
            <a:r>
              <a:rPr lang="en-US" sz="1200"/>
              <a:t>Death reports</a:t>
            </a:r>
          </a:p>
        </p:txBody>
      </p:sp>
      <p:sp>
        <p:nvSpPr>
          <p:cNvPr id="2056" name="TextBox 15"/>
          <p:cNvSpPr txBox="1">
            <a:spLocks noChangeArrowheads="1"/>
          </p:cNvSpPr>
          <p:nvPr/>
        </p:nvSpPr>
        <p:spPr bwMode="auto">
          <a:xfrm>
            <a:off x="6553200" y="5638800"/>
            <a:ext cx="2419350" cy="276225"/>
          </a:xfrm>
          <a:prstGeom prst="rect">
            <a:avLst/>
          </a:prstGeom>
          <a:noFill/>
          <a:ln w="9525">
            <a:noFill/>
            <a:miter lim="800000"/>
            <a:headEnd/>
            <a:tailEnd/>
          </a:ln>
        </p:spPr>
        <p:txBody>
          <a:bodyPr>
            <a:prstTxWarp prst="textNoShape">
              <a:avLst/>
            </a:prstTxWarp>
            <a:spAutoFit/>
          </a:bodyPr>
          <a:lstStyle/>
          <a:p>
            <a:r>
              <a:rPr lang="en-US" sz="1200"/>
              <a:t>Case reports for 1 subcategory</a:t>
            </a:r>
          </a:p>
        </p:txBody>
      </p:sp>
      <p:sp>
        <p:nvSpPr>
          <p:cNvPr id="17" name="Rounded Rectangle 16"/>
          <p:cNvSpPr/>
          <p:nvPr/>
        </p:nvSpPr>
        <p:spPr>
          <a:xfrm>
            <a:off x="6248400" y="5915025"/>
            <a:ext cx="304800" cy="1524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2058" name="TextBox 17"/>
          <p:cNvSpPr txBox="1">
            <a:spLocks noChangeArrowheads="1"/>
          </p:cNvSpPr>
          <p:nvPr/>
        </p:nvSpPr>
        <p:spPr bwMode="auto">
          <a:xfrm>
            <a:off x="6553200" y="5853113"/>
            <a:ext cx="2420938" cy="277812"/>
          </a:xfrm>
          <a:prstGeom prst="rect">
            <a:avLst/>
          </a:prstGeom>
          <a:noFill/>
          <a:ln w="9525">
            <a:noFill/>
            <a:miter lim="800000"/>
            <a:headEnd/>
            <a:tailEnd/>
          </a:ln>
        </p:spPr>
        <p:txBody>
          <a:bodyPr>
            <a:prstTxWarp prst="textNoShape">
              <a:avLst/>
            </a:prstTxWarp>
            <a:spAutoFit/>
          </a:bodyPr>
          <a:lstStyle/>
          <a:p>
            <a:r>
              <a:rPr lang="en-US" sz="1200"/>
              <a:t>Case reports for 2 subcategories</a:t>
            </a:r>
          </a:p>
        </p:txBody>
      </p:sp>
      <p:sp>
        <p:nvSpPr>
          <p:cNvPr id="2059" name="TextBox 18"/>
          <p:cNvSpPr txBox="1">
            <a:spLocks noChangeArrowheads="1"/>
          </p:cNvSpPr>
          <p:nvPr/>
        </p:nvSpPr>
        <p:spPr bwMode="auto">
          <a:xfrm>
            <a:off x="6553200" y="6081713"/>
            <a:ext cx="2420938" cy="277812"/>
          </a:xfrm>
          <a:prstGeom prst="rect">
            <a:avLst/>
          </a:prstGeom>
          <a:noFill/>
          <a:ln w="9525">
            <a:noFill/>
            <a:miter lim="800000"/>
            <a:headEnd/>
            <a:tailEnd/>
          </a:ln>
        </p:spPr>
        <p:txBody>
          <a:bodyPr>
            <a:prstTxWarp prst="textNoShape">
              <a:avLst/>
            </a:prstTxWarp>
            <a:spAutoFit/>
          </a:bodyPr>
          <a:lstStyle/>
          <a:p>
            <a:r>
              <a:rPr lang="en-US" sz="1200"/>
              <a:t>Case reports for 3 subcategories</a:t>
            </a:r>
          </a:p>
        </p:txBody>
      </p:sp>
      <p:sp>
        <p:nvSpPr>
          <p:cNvPr id="20" name="Rounded Rectangle 19"/>
          <p:cNvSpPr/>
          <p:nvPr/>
        </p:nvSpPr>
        <p:spPr>
          <a:xfrm>
            <a:off x="6248400" y="6359525"/>
            <a:ext cx="304800" cy="1524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2061" name="TextBox 20"/>
          <p:cNvSpPr txBox="1">
            <a:spLocks noChangeArrowheads="1"/>
          </p:cNvSpPr>
          <p:nvPr/>
        </p:nvSpPr>
        <p:spPr bwMode="auto">
          <a:xfrm>
            <a:off x="6553200" y="6296025"/>
            <a:ext cx="2495550" cy="277813"/>
          </a:xfrm>
          <a:prstGeom prst="rect">
            <a:avLst/>
          </a:prstGeom>
          <a:noFill/>
          <a:ln w="9525">
            <a:noFill/>
            <a:miter lim="800000"/>
            <a:headEnd/>
            <a:tailEnd/>
          </a:ln>
        </p:spPr>
        <p:txBody>
          <a:bodyPr>
            <a:prstTxWarp prst="textNoShape">
              <a:avLst/>
            </a:prstTxWarp>
            <a:spAutoFit/>
          </a:bodyPr>
          <a:lstStyle/>
          <a:p>
            <a:r>
              <a:rPr lang="en-US" sz="1200"/>
              <a:t>Case reports for &gt;3 subcategories</a:t>
            </a:r>
          </a:p>
        </p:txBody>
      </p:sp>
      <p:pic>
        <p:nvPicPr>
          <p:cNvPr id="2062" name="Picture 6" descr="C:\Users\wav10\Documents\My Box Files\ProjectTycho\Logo\ProjectTycho_mark_planets_color_large.jpg"/>
          <p:cNvPicPr>
            <a:picLocks noChangeAspect="1" noChangeArrowheads="1"/>
          </p:cNvPicPr>
          <p:nvPr/>
        </p:nvPicPr>
        <p:blipFill>
          <a:blip r:embed="rId4"/>
          <a:srcRect/>
          <a:stretch>
            <a:fillRect/>
          </a:stretch>
        </p:blipFill>
        <p:spPr bwMode="auto">
          <a:xfrm>
            <a:off x="152400" y="152400"/>
            <a:ext cx="1589088" cy="1066800"/>
          </a:xfrm>
          <a:prstGeom prst="rect">
            <a:avLst/>
          </a:prstGeom>
          <a:noFill/>
          <a:ln w="9525">
            <a:noFill/>
            <a:miter lim="800000"/>
            <a:headEnd/>
            <a:tailEnd/>
          </a:ln>
        </p:spPr>
      </p:pic>
      <p:sp>
        <p:nvSpPr>
          <p:cNvPr id="2063" name="TextBox 6"/>
          <p:cNvSpPr txBox="1">
            <a:spLocks noChangeArrowheads="1"/>
          </p:cNvSpPr>
          <p:nvPr/>
        </p:nvSpPr>
        <p:spPr bwMode="auto">
          <a:xfrm>
            <a:off x="76200" y="6554788"/>
            <a:ext cx="4186238" cy="246062"/>
          </a:xfrm>
          <a:prstGeom prst="rect">
            <a:avLst/>
          </a:prstGeom>
          <a:noFill/>
          <a:ln w="9525">
            <a:noFill/>
            <a:miter lim="800000"/>
            <a:headEnd/>
            <a:tailEnd/>
          </a:ln>
        </p:spPr>
        <p:txBody>
          <a:bodyPr>
            <a:prstTxWarp prst="textNoShape">
              <a:avLst/>
            </a:prstTxWarp>
            <a:spAutoFit/>
          </a:bodyPr>
          <a:lstStyle/>
          <a:p>
            <a:r>
              <a:rPr lang="en-US" sz="1000" i="1"/>
              <a:t>Van Panhuis WG, et.al., NEJM 2013 Nov 28</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154</Words>
  <Application>Microsoft Macintosh PowerPoint</Application>
  <PresentationFormat>On-screen Show (4:3)</PresentationFormat>
  <Paragraphs>8</Paragraphs>
  <Slides>1</Slides>
  <Notes>1</Notes>
  <HiddenSlides>0</HiddenSlides>
  <MMClips>0</MMClips>
  <ScaleCrop>false</ScaleCrop>
  <HeadingPairs>
    <vt:vector size="4" baseType="variant">
      <vt:variant>
        <vt:lpstr>Design Template</vt:lpstr>
      </vt:variant>
      <vt:variant>
        <vt:i4>1</vt:i4>
      </vt:variant>
      <vt:variant>
        <vt:lpstr>Slide Titles</vt:lpstr>
      </vt:variant>
      <vt:variant>
        <vt:i4>1</vt:i4>
      </vt:variant>
    </vt:vector>
  </HeadingPairs>
  <TitlesOfParts>
    <vt:vector size="2" baseType="lpstr">
      <vt:lpstr>Office Theme</vt:lpstr>
      <vt:lpstr>Slide 1</vt:lpstr>
    </vt:vector>
  </TitlesOfParts>
  <Company>University of Pittsburgh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Anne Cross</dc:creator>
  <cp:lastModifiedBy>Anne Cross</cp:lastModifiedBy>
  <cp:revision>1</cp:revision>
  <dcterms:created xsi:type="dcterms:W3CDTF">2013-11-08T18:22:49Z</dcterms:created>
  <dcterms:modified xsi:type="dcterms:W3CDTF">2013-11-08T18:23:16Z</dcterms:modified>
</cp:coreProperties>
</file>